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51"/>
  </p:notesMasterIdLst>
  <p:handoutMasterIdLst>
    <p:handoutMasterId r:id="rId52"/>
  </p:handoutMasterIdLst>
  <p:sldIdLst>
    <p:sldId id="331" r:id="rId2"/>
    <p:sldId id="338" r:id="rId3"/>
    <p:sldId id="337" r:id="rId4"/>
    <p:sldId id="339" r:id="rId5"/>
    <p:sldId id="344" r:id="rId6"/>
    <p:sldId id="341" r:id="rId7"/>
    <p:sldId id="343" r:id="rId8"/>
    <p:sldId id="342" r:id="rId9"/>
    <p:sldId id="355" r:id="rId10"/>
    <p:sldId id="351" r:id="rId11"/>
    <p:sldId id="323" r:id="rId12"/>
    <p:sldId id="374" r:id="rId13"/>
    <p:sldId id="360" r:id="rId14"/>
    <p:sldId id="373" r:id="rId15"/>
    <p:sldId id="356" r:id="rId16"/>
    <p:sldId id="357" r:id="rId17"/>
    <p:sldId id="358" r:id="rId18"/>
    <p:sldId id="387" r:id="rId19"/>
    <p:sldId id="346" r:id="rId20"/>
    <p:sldId id="349" r:id="rId21"/>
    <p:sldId id="336" r:id="rId22"/>
    <p:sldId id="348" r:id="rId23"/>
    <p:sldId id="386" r:id="rId24"/>
    <p:sldId id="345" r:id="rId25"/>
    <p:sldId id="372" r:id="rId26"/>
    <p:sldId id="365" r:id="rId27"/>
    <p:sldId id="375" r:id="rId28"/>
    <p:sldId id="370" r:id="rId29"/>
    <p:sldId id="364" r:id="rId30"/>
    <p:sldId id="395" r:id="rId31"/>
    <p:sldId id="401" r:id="rId32"/>
    <p:sldId id="367" r:id="rId33"/>
    <p:sldId id="369" r:id="rId34"/>
    <p:sldId id="397" r:id="rId35"/>
    <p:sldId id="402" r:id="rId36"/>
    <p:sldId id="382" r:id="rId37"/>
    <p:sldId id="392" r:id="rId38"/>
    <p:sldId id="391" r:id="rId39"/>
    <p:sldId id="394" r:id="rId40"/>
    <p:sldId id="393" r:id="rId41"/>
    <p:sldId id="383" r:id="rId42"/>
    <p:sldId id="388" r:id="rId43"/>
    <p:sldId id="389" r:id="rId44"/>
    <p:sldId id="390" r:id="rId45"/>
    <p:sldId id="330" r:id="rId46"/>
    <p:sldId id="363" r:id="rId47"/>
    <p:sldId id="398" r:id="rId48"/>
    <p:sldId id="399" r:id="rId49"/>
    <p:sldId id="400" r:id="rId50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23"/>
            <p14:sldId id="374"/>
            <p14:sldId id="360"/>
            <p14:sldId id="373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87"/>
            <p14:sldId id="346"/>
            <p14:sldId id="349"/>
            <p14:sldId id="336"/>
            <p14:sldId id="348"/>
          </p14:sldIdLst>
        </p14:section>
        <p14:section name="Bayesian Calibration" id="{515B0874-7D3C-41C4-AE87-F66FD0C3A8CA}">
          <p14:sldIdLst>
            <p14:sldId id="386"/>
            <p14:sldId id="345"/>
            <p14:sldId id="372"/>
            <p14:sldId id="365"/>
            <p14:sldId id="375"/>
            <p14:sldId id="370"/>
            <p14:sldId id="364"/>
            <p14:sldId id="395"/>
            <p14:sldId id="401"/>
            <p14:sldId id="367"/>
            <p14:sldId id="369"/>
            <p14:sldId id="397"/>
            <p14:sldId id="402"/>
          </p14:sldIdLst>
        </p14:section>
        <p14:section name="Verification and Validation" id="{ABAD8C54-748C-460A-9998-0517DA33C009}">
          <p14:sldIdLst>
            <p14:sldId id="382"/>
            <p14:sldId id="392"/>
            <p14:sldId id="391"/>
            <p14:sldId id="394"/>
            <p14:sldId id="393"/>
          </p14:sldIdLst>
        </p14:section>
        <p14:section name="Conclusion and Outlook" id="{7382F657-4A45-439B-9220-14EBCD076422}">
          <p14:sldIdLst>
            <p14:sldId id="383"/>
            <p14:sldId id="388"/>
            <p14:sldId id="389"/>
            <p14:sldId id="390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63"/>
            <p14:sldId id="398"/>
            <p14:sldId id="399"/>
            <p14:sldId id="4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40" y="-90"/>
      </p:cViewPr>
      <p:guideLst>
        <p:guide orient="horz" pos="981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can help constrain the prior range of the model parameters. </a:t>
            </a:r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the posterior samples also exhibit</a:t>
            </a:r>
            <a:r>
              <a:rPr lang="en-US" dirty="0" smtClean="0"/>
              <a:t> correlation among the</a:t>
            </a:r>
            <a:r>
              <a:rPr lang="en-US" baseline="0" dirty="0" smtClean="0"/>
              <a:t>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700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set of “collectively-fitted” values</a:t>
            </a:r>
            <a:r>
              <a:rPr lang="en-US" baseline="0" dirty="0" smtClean="0"/>
              <a:t> which means that if we don’t consider them as a collection then the prediction would less match the calibration data itself.</a:t>
            </a:r>
            <a:endParaRPr lang="en-US" dirty="0" smtClean="0"/>
          </a:p>
          <a:p>
            <a:r>
              <a:rPr lang="en-US" dirty="0" smtClean="0"/>
              <a:t>If we only</a:t>
            </a:r>
            <a:r>
              <a:rPr lang="en-US" baseline="0" dirty="0" smtClean="0"/>
              <a:t> consider the univariate </a:t>
            </a:r>
            <a:r>
              <a:rPr lang="en-US" baseline="0" dirty="0" err="1" smtClean="0"/>
              <a:t>marginals</a:t>
            </a:r>
            <a:r>
              <a:rPr lang="en-US" baseline="0" dirty="0" smtClean="0"/>
              <a:t> (neglecting correlation) we obtain prediction that is less consistent with the calibration data.</a:t>
            </a:r>
          </a:p>
          <a:p>
            <a:r>
              <a:rPr lang="en-US" baseline="0" dirty="0" smtClean="0"/>
              <a:t>Only if we consider the posterior samples jointly, that the prediction match the experimental data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16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r>
              <a:rPr lang="en-US" baseline="0" dirty="0" smtClean="0"/>
              <a:t> change relative to the nominal parameter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658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684211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2.pn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7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3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11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8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8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24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2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2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27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128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1270.png"/><Relationship Id="rId2" Type="http://schemas.openxmlformats.org/officeDocument/2006/relationships/image" Target="../media/image128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260.png"/><Relationship Id="rId5" Type="http://schemas.openxmlformats.org/officeDocument/2006/relationships/image" Target="../media/image1200.png"/><Relationship Id="rId15" Type="http://schemas.openxmlformats.org/officeDocument/2006/relationships/image" Target="../media/image111.png"/><Relationship Id="rId10" Type="http://schemas.openxmlformats.org/officeDocument/2006/relationships/image" Target="../media/image125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Relationship Id="rId1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213" y="3061017"/>
            <a:ext cx="3570278" cy="5840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Propagation based on 1’000 samples </a:t>
            </a: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98105" y="2867744"/>
            <a:ext cx="3657600" cy="3657600"/>
            <a:chOff x="5436096" y="2924944"/>
            <a:chExt cx="3657600" cy="3657600"/>
          </a:xfrm>
        </p:grpSpPr>
        <p:pic>
          <p:nvPicPr>
            <p:cNvPr id="5124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45450" y="5385990"/>
            <a:ext cx="1775022" cy="1211362"/>
            <a:chOff x="364021" y="5024209"/>
            <a:chExt cx="1904871" cy="1211362"/>
          </a:xfrm>
        </p:grpSpPr>
        <p:sp>
          <p:nvSpPr>
            <p:cNvPr id="16" name="Rectangle 15"/>
            <p:cNvSpPr/>
            <p:nvPr/>
          </p:nvSpPr>
          <p:spPr>
            <a:xfrm>
              <a:off x="611561" y="5024209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>
                  <a:latin typeface="+mn-lt"/>
                </a:rPr>
                <a:t>B</a:t>
              </a:r>
              <a:r>
                <a:rPr lang="en-US" sz="1800" dirty="0" smtClean="0">
                  <a:latin typeface="+mn-lt"/>
                </a:rPr>
                <a:t>ase / starting points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561" y="5589240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 smtClean="0">
                  <a:latin typeface="+mn-lt"/>
                </a:rPr>
                <a:t>Perturbed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points 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25428" y="5302218"/>
              <a:ext cx="123770" cy="12377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" name="Multiply 4"/>
            <p:cNvSpPr/>
            <p:nvPr/>
          </p:nvSpPr>
          <p:spPr bwMode="auto">
            <a:xfrm>
              <a:off x="364021" y="5805364"/>
              <a:ext cx="247540" cy="247540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504" y="2867744"/>
            <a:ext cx="3478086" cy="3657600"/>
            <a:chOff x="229817" y="2999527"/>
            <a:chExt cx="3478086" cy="3657600"/>
          </a:xfrm>
        </p:grpSpPr>
        <p:pic>
          <p:nvPicPr>
            <p:cNvPr id="5123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55705" y="3861048"/>
            <a:ext cx="1864767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blipFill rotWithShape="1">
                <a:blip r:embed="rId12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636391" y="4437113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0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4059070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156177" y="3828279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</p:spTree>
    <p:extLst>
      <p:ext uri="{BB962C8B-B14F-4D97-AF65-F5344CB8AC3E}">
        <p14:creationId xmlns:p14="http://schemas.microsoft.com/office/powerpoint/2010/main" val="2593181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42121" y="1859632"/>
            <a:ext cx="3657600" cy="3657600"/>
            <a:chOff x="5436096" y="2924944"/>
            <a:chExt cx="3657600" cy="3657600"/>
          </a:xfrm>
        </p:grpSpPr>
        <p:pic>
          <p:nvPicPr>
            <p:cNvPr id="23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1520" y="1859632"/>
            <a:ext cx="3478086" cy="3657600"/>
            <a:chOff x="229817" y="2999527"/>
            <a:chExt cx="3478086" cy="3657600"/>
          </a:xfrm>
        </p:grpSpPr>
        <p:pic>
          <p:nvPicPr>
            <p:cNvPr id="51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51519" y="5412283"/>
            <a:ext cx="3311551" cy="12988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Computation cost (Code runs)</a:t>
            </a:r>
            <a:endParaRPr lang="en-US" sz="2000" kern="1000" spc="30" dirty="0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2313" y="6246313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>
            <a:endCxn id="46" idx="0"/>
          </p:cNvCxnSpPr>
          <p:nvPr/>
        </p:nvCxnSpPr>
        <p:spPr bwMode="auto">
          <a:xfrm>
            <a:off x="5292577" y="6094914"/>
            <a:ext cx="0" cy="1513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4582948" y="570805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4306247" y="5582632"/>
            <a:ext cx="338752" cy="12542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7416941" y="4149080"/>
            <a:ext cx="1691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ase / starting points</a:t>
            </a:r>
            <a:endParaRPr lang="en-US" sz="20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6941" y="4948619"/>
            <a:ext cx="1691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Perturbed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points </a:t>
            </a:r>
            <a:endParaRPr lang="en-US" sz="2000" dirty="0">
              <a:latin typeface="+mn-lt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226963" y="4427089"/>
            <a:ext cx="126326" cy="12377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Multiply 35"/>
          <p:cNvSpPr/>
          <p:nvPr/>
        </p:nvSpPr>
        <p:spPr bwMode="auto">
          <a:xfrm>
            <a:off x="7164288" y="5164743"/>
            <a:ext cx="252653" cy="247540"/>
          </a:xfrm>
          <a:prstGeom prst="mathMultiply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5444" y="1931640"/>
            <a:ext cx="1864767" cy="245101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blipFill rotWithShape="1">
                <a:blip r:embed="rId11"/>
                <a:stretch>
                  <a:fillRect l="-1840" t="-16129" r="-176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3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636391" y="4069938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5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3907919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56177" y="3677128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2" name="Elbow Connector 41"/>
          <p:cNvCxnSpPr>
            <a:stCxn id="41" idx="0"/>
            <a:endCxn id="40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36390" y="5438089"/>
            <a:ext cx="2303761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cs typeface="Franklin Gothic Book"/>
              </a:rPr>
              <a:t>Computation cost</a:t>
            </a:r>
            <a:br>
              <a:rPr lang="en-US" sz="2000" kern="1000" spc="30" dirty="0" smtClean="0">
                <a:cs typeface="Franklin Gothic Book"/>
              </a:rPr>
            </a:br>
            <a:r>
              <a:rPr lang="en-US" sz="2000" kern="1000" spc="30" dirty="0" smtClean="0">
                <a:cs typeface="Franklin Gothic Book"/>
              </a:rPr>
              <a:t>(Code runs)</a:t>
            </a:r>
            <a:endParaRPr lang="en-US" sz="2000" kern="1000" spc="30" dirty="0"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7520" y="6204542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627784" y="5999386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1918155" y="561252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1627447" y="5438089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34508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1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𝑫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𝟏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)</m:t>
                    </m:r>
                  </m:oMath>
                </a14:m>
                <a:r>
                  <a:rPr lang="en-US" sz="1800" b="1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927" r="-362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796136" y="3207971"/>
            <a:ext cx="31277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Construct a </a:t>
            </a:r>
            <a:r>
              <a:rPr lang="en-US" sz="2100" b="1" dirty="0" err="1" smtClean="0">
                <a:latin typeface="+mn-lt"/>
              </a:rPr>
              <a:t>metamodel</a:t>
            </a:r>
            <a:r>
              <a:rPr lang="en-US" sz="2100" b="1" dirty="0" smtClean="0">
                <a:latin typeface="+mn-lt"/>
              </a:rPr>
              <a:t> for fast and efficient approximation</a:t>
            </a:r>
          </a:p>
        </p:txBody>
      </p:sp>
    </p:spTree>
    <p:extLst>
      <p:ext uri="{BB962C8B-B14F-4D97-AF65-F5344CB8AC3E}">
        <p14:creationId xmlns:p14="http://schemas.microsoft.com/office/powerpoint/2010/main" val="584249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r="8843" b="1320"/>
          <a:stretch/>
        </p:blipFill>
        <p:spPr bwMode="auto">
          <a:xfrm>
            <a:off x="6429948" y="4009263"/>
            <a:ext cx="2534540" cy="2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2452"/>
          <a:stretch/>
        </p:blipFill>
        <p:spPr bwMode="auto">
          <a:xfrm>
            <a:off x="3588343" y="4009263"/>
            <a:ext cx="2567833" cy="24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2476"/>
          <a:stretch/>
        </p:blipFill>
        <p:spPr bwMode="auto">
          <a:xfrm>
            <a:off x="690140" y="4067913"/>
            <a:ext cx="2513404" cy="23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1000" spc="30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kern="1000" spc="30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kern="1000" spc="30" smtClean="0">
                          <a:latin typeface="Cambria Math"/>
                          <a:cs typeface="Franklin Gothic Book"/>
                        </a:rPr>
                        <m:t>f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</m:d>
                        </m:e>
                      </m:d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4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400" i="1" kern="1000" spc="3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sz="24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blipFill rotWithShape="1">
                <a:blip r:embed="rId6"/>
                <a:stretch>
                  <a:fillRect r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Probability Distribution over function (of</a:t>
                </a:r>
                <a14:m>
                  <m:oMath xmlns:m="http://schemas.openxmlformats.org/officeDocument/2006/math">
                    <m:r>
                      <a:rPr lang="en-US" b="0" i="0" kern="1000" spc="30" smtClean="0">
                        <a:latin typeface="Cambria Math"/>
                      </a:rPr>
                      <m:t> </m:t>
                    </m:r>
                    <m:bar>
                      <m:barPr>
                        <m:ctrlPr>
                          <a:rPr lang="en-US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 kern="1000" spc="30">
                            <a:latin typeface="Cambria Math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dirty="0">
                    <a:latin typeface="+mn-lt"/>
                  </a:rPr>
                  <a:t>) values</a:t>
                </a: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  <a:blipFill rotWithShape="1">
                <a:blip r:embed="rId7"/>
                <a:stretch>
                  <a:fillRect l="-2740" t="-1676" r="-2283" b="-5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995936" y="2222425"/>
            <a:ext cx="0" cy="6388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28011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83070" y="2512719"/>
            <a:ext cx="1540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function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the usual: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zero, constant, linear, etc.</a:t>
            </a:r>
            <a:endParaRPr lang="en-US" b="1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41617" y="1638104"/>
            <a:ext cx="0" cy="223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3237561" y="1324859"/>
            <a:ext cx="1694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Common variance</a:t>
            </a:r>
            <a:endParaRPr lang="en-US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4189" y="2277414"/>
            <a:ext cx="115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correlation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function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88428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68344" y="3294237"/>
            <a:ext cx="0" cy="295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6516216" y="2572840"/>
            <a:ext cx="2448272" cy="131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604448" y="2861244"/>
            <a:ext cx="0" cy="6490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237941" y="3426020"/>
            <a:ext cx="0" cy="1947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44208" y="2235603"/>
            <a:ext cx="278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power-exponential correlation</a:t>
            </a:r>
            <a:endParaRPr lang="en-US" b="1" i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37285" y="3523074"/>
            <a:ext cx="1206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correlation 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length</a:t>
            </a:r>
            <a:endParaRPr lang="en-US" sz="1500" b="1" i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81782" y="3510261"/>
            <a:ext cx="1043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power</a:t>
            </a:r>
            <a:r>
              <a:rPr lang="en-US" sz="1500" b="1" i="1" dirty="0">
                <a:latin typeface="+mn-lt"/>
              </a:rPr>
              <a:t/>
            </a:r>
            <a:br>
              <a:rPr lang="en-US" sz="1500" b="1" i="1" dirty="0">
                <a:latin typeface="+mn-lt"/>
              </a:rPr>
            </a:br>
            <a:r>
              <a:rPr lang="en-US" sz="1500" dirty="0">
                <a:latin typeface="+mn-lt"/>
              </a:rPr>
              <a:t>parameter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09093" y="3515290"/>
            <a:ext cx="16831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multi-parameters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construction</a:t>
            </a:r>
            <a:endParaRPr lang="en-US" sz="1500" b="1" i="1" dirty="0">
              <a:latin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345849" y="1638104"/>
            <a:ext cx="0" cy="1975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547664" y="1335464"/>
            <a:ext cx="1596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Gaussian Process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Gaussian process is </a:t>
                </a:r>
                <a:r>
                  <a:rPr lang="en-US" sz="2000" b="1" dirty="0">
                    <a:latin typeface="+mn-lt"/>
                  </a:rPr>
                  <a:t>Gaussian with infinite 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000" i="1" kern="1000" spc="30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000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sz="2000" i="1" kern="1000" spc="30">
                            <a:latin typeface="Cambria Math"/>
                          </a:rPr>
                          <m:t>𝜃</m:t>
                        </m:r>
                      </m:e>
                    </m:ba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  <a:blipFill rotWithShape="1">
                <a:blip r:embed="rId8"/>
                <a:stretch>
                  <a:fillRect l="-1752" t="-4098"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24200" y="5652087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08104" y="5652089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7609" y="5652089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>
                    <a:latin typeface="+mn-lt"/>
                  </a:rPr>
                  <a:t>Learn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𝜼</m:t>
                        </m:r>
                      </m:e>
                      <m:sup>
                        <m:r>
                          <a:rPr lang="en-US" sz="1500" b="1" i="1" smtClean="0">
                            <a:latin typeface="Cambria Math"/>
                          </a:rPr>
                          <m:t>(</m:t>
                        </m:r>
                        <m:r>
                          <a:rPr lang="en-US" sz="1500" b="1" i="1" smtClean="0">
                            <a:latin typeface="Cambria Math"/>
                          </a:rPr>
                          <m:t>𝒌</m:t>
                        </m:r>
                        <m:r>
                          <a:rPr lang="en-US" sz="1500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5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1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𝜶</m:t>
                        </m:r>
                      </m:e>
                      <m:sup>
                        <m:d>
                          <m:dPr>
                            <m:ctrlPr>
                              <a:rPr lang="en-US" sz="15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sz="15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  <a:blipFill rotWithShape="1">
                <a:blip r:embed="rId9"/>
                <a:stretch>
                  <a:fillRect l="-1271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19137" y="3717032"/>
            <a:ext cx="39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Used in </a:t>
            </a:r>
            <a:r>
              <a:rPr lang="en-US" sz="1800" b="1" dirty="0">
                <a:latin typeface="+mn-lt"/>
              </a:rPr>
              <a:t>Bayesian 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796136" y="4451509"/>
            <a:ext cx="324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Use experimental data to constrain the prior</a:t>
            </a:r>
          </a:p>
        </p:txBody>
      </p:sp>
    </p:spTree>
    <p:extLst>
      <p:ext uri="{BB962C8B-B14F-4D97-AF65-F5344CB8AC3E}">
        <p14:creationId xmlns:p14="http://schemas.microsoft.com/office/powerpoint/2010/main" val="3015362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Bayesian Calibration, Inverse Quantification:</a:t>
                </a:r>
                <a:br>
                  <a:rPr lang="en-US" dirty="0" smtClean="0"/>
                </a:br>
                <a:r>
                  <a:rPr lang="en-US" sz="2200" dirty="0" smtClean="0"/>
                  <a:t>Uncertain (Inputs + Data)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r="-192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259194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700287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211522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805264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959294" cy="1049837"/>
          </a:xfrm>
        </p:spPr>
        <p:txBody>
          <a:bodyPr/>
          <a:lstStyle/>
          <a:p>
            <a:r>
              <a:rPr lang="en-US" dirty="0" smtClean="0"/>
              <a:t>Two Aspects of Bayesian Calibration:</a:t>
            </a:r>
            <a:br>
              <a:rPr lang="en-US" dirty="0" smtClean="0"/>
            </a:br>
            <a:r>
              <a:rPr lang="en-US" dirty="0" smtClean="0"/>
              <a:t>Formulation and Computation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3" name="Elbow Connector 32"/>
          <p:cNvCxnSpPr>
            <a:stCxn id="31" idx="0"/>
            <a:endCxn id="28" idx="0"/>
          </p:cNvCxnSpPr>
          <p:nvPr/>
        </p:nvCxnSpPr>
        <p:spPr bwMode="auto">
          <a:xfrm rot="16200000" flipH="1" flipV="1">
            <a:off x="3907681" y="-676289"/>
            <a:ext cx="53492" cy="5782877"/>
          </a:xfrm>
          <a:prstGeom prst="bentConnector3">
            <a:avLst>
              <a:gd name="adj1" fmla="val -427354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1" name="Elbow Connector 40"/>
          <p:cNvCxnSpPr>
            <a:stCxn id="37" idx="0"/>
            <a:endCxn id="36" idx="0"/>
          </p:cNvCxnSpPr>
          <p:nvPr/>
        </p:nvCxnSpPr>
        <p:spPr bwMode="auto">
          <a:xfrm rot="16200000" flipV="1">
            <a:off x="7995584" y="1209542"/>
            <a:ext cx="2" cy="1957721"/>
          </a:xfrm>
          <a:prstGeom prst="bentConnector3">
            <a:avLst>
              <a:gd name="adj1" fmla="val 1143010000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42997" y="1557338"/>
            <a:ext cx="5782869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Formulation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6725" y="1557338"/>
            <a:ext cx="1957720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2046935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6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27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  <p:pic>
        <p:nvPicPr>
          <p:cNvPr id="81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57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2257265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625417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998866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68921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737073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</p:spTree>
    <p:extLst>
      <p:ext uri="{BB962C8B-B14F-4D97-AF65-F5344CB8AC3E}">
        <p14:creationId xmlns:p14="http://schemas.microsoft.com/office/powerpoint/2010/main" val="4034659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57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97111" y="1844824"/>
            <a:ext cx="6923568" cy="4612248"/>
            <a:chOff x="2097111" y="1844824"/>
            <a:chExt cx="6923568" cy="4612248"/>
          </a:xfrm>
        </p:grpSpPr>
        <p:sp>
          <p:nvSpPr>
            <p:cNvPr id="9" name="Rectangle 8"/>
            <p:cNvSpPr/>
            <p:nvPr/>
          </p:nvSpPr>
          <p:spPr bwMode="auto">
            <a:xfrm>
              <a:off x="2097111" y="1844824"/>
              <a:ext cx="1440160" cy="863674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537271" y="2708498"/>
              <a:ext cx="1368152" cy="864096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905423" y="3572594"/>
              <a:ext cx="1371752" cy="936104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277175" y="4508698"/>
              <a:ext cx="1371752" cy="974187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648927" y="5482885"/>
              <a:ext cx="1371752" cy="974187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85257" y="2708498"/>
            <a:ext cx="5551816" cy="3748574"/>
            <a:chOff x="1259632" y="2636912"/>
            <a:chExt cx="5551816" cy="3748574"/>
          </a:xfrm>
          <a:solidFill>
            <a:srgbClr val="969696">
              <a:alpha val="25000"/>
            </a:srgbClr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1259632" y="2636912"/>
              <a:ext cx="1440160" cy="8640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59632" y="3496816"/>
              <a:ext cx="1440160" cy="9402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259632" y="4437111"/>
              <a:ext cx="1440160" cy="97418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259632" y="5411298"/>
              <a:ext cx="1440160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99792" y="3501008"/>
              <a:ext cx="1368152" cy="9361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99792" y="4437112"/>
              <a:ext cx="1368152" cy="9741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9792" y="5411298"/>
              <a:ext cx="1368152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073241" y="5411298"/>
              <a:ext cx="1366455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9696" y="5423360"/>
              <a:ext cx="1371752" cy="96212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73240" y="4435768"/>
              <a:ext cx="1366455" cy="98759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57264" y="4821294"/>
            <a:ext cx="3911551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Bivariate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>
            <a:off x="6277525" y="253397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6168815" y="3682056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4" name="Elbow Connector 33"/>
          <p:cNvCxnSpPr>
            <a:endCxn id="32" idx="1"/>
          </p:cNvCxnSpPr>
          <p:nvPr/>
        </p:nvCxnSpPr>
        <p:spPr bwMode="auto">
          <a:xfrm rot="5400000" flipH="1" flipV="1">
            <a:off x="5688282" y="3067997"/>
            <a:ext cx="1100800" cy="13973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368921" y="2134539"/>
            <a:ext cx="281159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Projection into one axis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the uncertainty of a parameter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5" name="Isosceles Triangle 44"/>
          <p:cNvSpPr/>
          <p:nvPr/>
        </p:nvSpPr>
        <p:spPr bwMode="auto">
          <a:xfrm>
            <a:off x="2061156" y="491107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42988" y="4405189"/>
            <a:ext cx="124101" cy="106984"/>
          </a:xfrm>
          <a:prstGeom prst="triangle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887" y="2477912"/>
            <a:ext cx="3613530" cy="13111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Joint plot of two parameters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pairwise </a:t>
            </a: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correlations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Lighter color = high concentration of samples</a:t>
            </a:r>
            <a:endParaRPr lang="en-US" sz="175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265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25417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98866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68921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31" name="TextBox 30"/>
          <p:cNvSpPr txBox="1"/>
          <p:nvPr/>
        </p:nvSpPr>
        <p:spPr>
          <a:xfrm rot="2187747">
            <a:off x="4187493" y="3877945"/>
            <a:ext cx="4180064" cy="36046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Univariate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37073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6368921" y="3140968"/>
                <a:ext cx="2811591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921" y="3140968"/>
                <a:ext cx="2811591" cy="818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-1" y="3795538"/>
                <a:ext cx="3525384" cy="818879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1,2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95538"/>
                <a:ext cx="3525384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Elbow Connector 46"/>
          <p:cNvCxnSpPr>
            <a:stCxn id="46" idx="3"/>
            <a:endCxn id="45" idx="1"/>
          </p:cNvCxnSpPr>
          <p:nvPr/>
        </p:nvCxnSpPr>
        <p:spPr bwMode="auto">
          <a:xfrm rot="16200000" flipH="1">
            <a:off x="1372411" y="4244801"/>
            <a:ext cx="452398" cy="98714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640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project\stars\workspace\RND\SB-RND-ACT-006-13\WD41\projects\temp\wd41-all\figures\defense\figures\plotEnsPri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7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 smtClean="0"/>
              <a:t>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prior </a:t>
                </a: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uncertainty </a:t>
                </a: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of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model parameters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639" t="-8901" r="-1504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196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 smtClean="0"/>
              <a:t>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pressure drop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639" t="-8901" r="-1316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992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W:\project\stars\workspace\RND\SB-RND-ACT-006-13\WD41\projects\temp\wd41-all\figures\defense\figures\plotEnsAllDiscCen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/>
              <a:t>: Considering multiple types of data helps constrain the parameters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4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6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7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8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7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8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9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all types of data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20"/>
                <a:stretch>
                  <a:fillRect l="-5639" t="-8901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268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:\project\stars\workspace\RND\SB-RND-ACT-006-13\WD41\projects\temp\wd41-all\figures\defense\figures\plotTraceUQPosteriorAllDiscCenteredTC2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"/>
          <a:stretch/>
        </p:blipFill>
        <p:spPr bwMode="auto">
          <a:xfrm>
            <a:off x="179512" y="2279914"/>
            <a:ext cx="884396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444208" y="6032115"/>
            <a:ext cx="216024" cy="216024"/>
          </a:xfrm>
          <a:prstGeom prst="rect">
            <a:avLst/>
          </a:prstGeom>
          <a:solidFill>
            <a:srgbClr val="6868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388" y="5635203"/>
            <a:ext cx="806608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Posterior Samples are Correlated</a:t>
            </a:r>
            <a:br>
              <a:rPr lang="en-US" dirty="0" smtClean="0"/>
            </a:br>
            <a:r>
              <a:rPr lang="en-US" dirty="0" smtClean="0"/>
              <a:t>(i.e., </a:t>
            </a:r>
            <a:r>
              <a:rPr lang="en-US" dirty="0"/>
              <a:t>a</a:t>
            </a:r>
            <a:r>
              <a:rPr lang="en-US" dirty="0" smtClean="0"/>
              <a:t> set of “collectively-fitted” values)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444208" y="5716009"/>
            <a:ext cx="216024" cy="216024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44208" y="6360534"/>
            <a:ext cx="216024" cy="216024"/>
          </a:xfrm>
          <a:prstGeom prst="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035934" y="3800774"/>
            <a:ext cx="2687146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7387" y="2686069"/>
            <a:ext cx="260650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Middle assembly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1391" y="2683027"/>
            <a:ext cx="260650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Top assembly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7088" y="1557338"/>
            <a:ext cx="7345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</a:t>
            </a:r>
            <a:r>
              <a:rPr lang="en-US" sz="2000" dirty="0" smtClean="0">
                <a:latin typeface="+mn-lt"/>
              </a:rPr>
              <a:t>on FEBA Test. No. 216 (the calibration data)</a:t>
            </a:r>
            <a:r>
              <a:rPr lang="en-US" sz="2000" dirty="0" smtClean="0">
                <a:latin typeface="+mn-lt"/>
              </a:rPr>
              <a:t> based on 1’000 Monte Carlo samples.</a:t>
            </a:r>
            <a:endParaRPr lang="en-US" sz="2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4248" y="5685757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Prior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04248" y="6314016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Correlated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4248" y="5984685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Independent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44140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:\project\stars\workspace\RND\SB-RND-ACT-006-13\WD41\projects\temp\wd41-all\figures\defense\figures\plotEnsAllNoDiscNo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Posterior without </a:t>
            </a:r>
            <a:r>
              <a:rPr lang="en-US" dirty="0" smtClean="0"/>
              <a:t>M</a:t>
            </a:r>
            <a:r>
              <a:rPr lang="en-US" dirty="0" smtClean="0"/>
              <a:t>odel </a:t>
            </a:r>
            <a:r>
              <a:rPr lang="en-US" dirty="0" smtClean="0"/>
              <a:t>B</a:t>
            </a:r>
            <a:r>
              <a:rPr lang="en-US" dirty="0" smtClean="0"/>
              <a:t>ias </a:t>
            </a:r>
            <a:r>
              <a:rPr lang="en-US" dirty="0" smtClean="0"/>
              <a:t>T</a:t>
            </a:r>
            <a:r>
              <a:rPr lang="en-US" dirty="0"/>
              <a:t>erm</a:t>
            </a:r>
            <a:br>
              <a:rPr lang="en-US" dirty="0"/>
            </a:br>
            <a:r>
              <a:rPr lang="en-US" dirty="0"/>
              <a:t>Some nominal parameter </a:t>
            </a:r>
            <a:r>
              <a:rPr lang="en-US" dirty="0" smtClean="0"/>
              <a:t>are outside 95</a:t>
            </a:r>
            <a:r>
              <a:rPr lang="en-US" dirty="0"/>
              <a:t>% </a:t>
            </a:r>
            <a:r>
              <a:rPr lang="en-US" dirty="0" smtClean="0"/>
              <a:t>CIs*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398934" cy="13129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data,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w/o Model Bias Term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49604" y="3767309"/>
            <a:ext cx="2158900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*Credible intervals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06116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/>
              <a:t>: </a:t>
            </a:r>
            <a:r>
              <a:rPr lang="en-US" dirty="0" smtClean="0"/>
              <a:t>Calibration without </a:t>
            </a:r>
            <a:r>
              <a:rPr lang="en-US" dirty="0" smtClean="0"/>
              <a:t>M</a:t>
            </a:r>
            <a:r>
              <a:rPr lang="en-US" dirty="0" smtClean="0"/>
              <a:t>odel Bias </a:t>
            </a:r>
            <a:r>
              <a:rPr lang="en-US" dirty="0" smtClean="0"/>
              <a:t>T</a:t>
            </a:r>
            <a:r>
              <a:rPr lang="en-US" dirty="0" smtClean="0"/>
              <a:t>erm</a:t>
            </a:r>
            <a:br>
              <a:rPr lang="en-US" dirty="0" smtClean="0"/>
            </a:br>
            <a:r>
              <a:rPr lang="en-US" dirty="0" smtClean="0"/>
              <a:t>Uncertainty propagation on FEBA Test No. 216</a:t>
            </a:r>
            <a:endParaRPr lang="en-US" dirty="0"/>
          </a:p>
        </p:txBody>
      </p:sp>
      <p:pic>
        <p:nvPicPr>
          <p:cNvPr id="3077" name="Picture 5" descr="W:\project\stars\workspace\RND\SB-RND-ACT-006-13\WD41\projects\temp\wd41-all\figures\defense\figures\plotTraceUQPosteriorAllNoDiscNoBCTC2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556792"/>
            <a:ext cx="6408711" cy="262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W:\project\stars\workspace\RND\SB-RND-ACT-006-13\WD41\projects\temp\wd41-all\figures\defense\figures\plotTraceUQPosteriorAllNoDiscNoBCCO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176762"/>
            <a:ext cx="2464867" cy="246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47743" y="3910205"/>
            <a:ext cx="6188553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-164427" y="2621235"/>
            <a:ext cx="201580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89691" y="6358477"/>
            <a:ext cx="2030754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-155341" y="5024758"/>
            <a:ext cx="201580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Liquid Carryover [kg]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36296" y="2257941"/>
            <a:ext cx="1872779" cy="1006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S</a:t>
            </a: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ignificant effect at the top of the assembly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20445" y="4566144"/>
            <a:ext cx="250368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Allowing large change to parameters</a:t>
            </a:r>
            <a:b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improve prediction on the liquid carryover 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444208" y="6032115"/>
            <a:ext cx="216024" cy="216024"/>
          </a:xfrm>
          <a:prstGeom prst="rect">
            <a:avLst/>
          </a:prstGeom>
          <a:solidFill>
            <a:srgbClr val="6868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44208" y="5716009"/>
            <a:ext cx="216024" cy="216024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444208" y="6360534"/>
            <a:ext cx="216024" cy="216024"/>
          </a:xfrm>
          <a:prstGeom prst="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04248" y="5685757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Prior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04248" y="6314016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Correlated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04248" y="5984685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Independent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31640" y="1844824"/>
            <a:ext cx="1888805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Middle assembly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92080" y="1841782"/>
            <a:ext cx="1888805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Top</a:t>
            </a:r>
            <a:r>
              <a:rPr lang="en-US" kern="1000" spc="30" dirty="0" smtClean="0">
                <a:latin typeface="+mn-lt"/>
                <a:cs typeface="Franklin Gothic Book"/>
              </a:rPr>
              <a:t> assembly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95455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3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2074" y="5589240"/>
            <a:ext cx="33129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Propagate posterior uncertainties for different experimental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3696976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5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13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4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2" name="Striped Right Arrow 31"/>
          <p:cNvSpPr/>
          <p:nvPr/>
        </p:nvSpPr>
        <p:spPr bwMode="auto">
          <a:xfrm>
            <a:off x="5796136" y="5733405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215" y="5589240"/>
            <a:ext cx="2592859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 posterior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r>
              <a:rPr lang="en-US" sz="2000" kern="1000" spc="30" dirty="0">
                <a:latin typeface="+mn-lt"/>
                <a:cs typeface="Franklin Gothic Book"/>
              </a:rPr>
              <a:t/>
            </a:r>
            <a:br>
              <a:rPr lang="en-US" sz="2000" kern="1000" spc="30" dirty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for all exp. conditions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</a:p>
        </p:txBody>
      </p:sp>
    </p:spTree>
    <p:extLst>
      <p:ext uri="{BB962C8B-B14F-4D97-AF65-F5344CB8AC3E}">
        <p14:creationId xmlns:p14="http://schemas.microsoft.com/office/powerpoint/2010/main" val="4236682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3976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311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/>
              <a:t>Dr. J. </a:t>
            </a:r>
            <a:r>
              <a:rPr lang="de-CH" dirty="0" err="1"/>
              <a:t>Baccou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Prof. B. Sudret</a:t>
            </a:r>
          </a:p>
          <a:p>
            <a:r>
              <a:rPr lang="de-CH" dirty="0"/>
              <a:t>Dr. W. </a:t>
            </a:r>
            <a:r>
              <a:rPr lang="de-CH" dirty="0" smtClean="0"/>
              <a:t>Zwermann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pic>
        <p:nvPicPr>
          <p:cNvPr id="22" name="Picture 4" descr="C:\Users\wicaksono_d\Desktop\npic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9"/>
            <a:ext cx="2449919" cy="338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caksono_d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31" y="1557338"/>
            <a:ext cx="2387626" cy="33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caksono_d\Desktop\Untitled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79" y="1557339"/>
            <a:ext cx="2396593" cy="33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71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project\stars\workspace\RND\SB-RND-ACT-006-13\WD41\projects\temp\wd41-all\figures\defense\figures\plotEnsTC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529732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clad temperature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529732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181" t="-8901" r="-5699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project\stars\workspace\RND\SB-RND-ACT-006-13\WD41\projects\temp\wd41-all\figures\defense\figures\plotEnsCO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78772" y="1557338"/>
                <a:ext cx="3529731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liquid carryover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2" y="1557338"/>
                <a:ext cx="3529731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181" t="-8901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W:\project\stars\workspace\RND\SB-RND-ACT-006-13\WD41\projects\temp\wd41-all\figures\defense\figures\plotEnsAllDiscCenteredNoPara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Calibration excluding strongly correlated parameter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132856"/>
            <a:ext cx="1008112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278092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1006773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3348" y="4139312"/>
            <a:ext cx="101889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60" y="4797152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8384" y="544522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0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blipFill rotWithShape="1">
                <a:blip r:embed="rId12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578773" y="1557338"/>
                <a:ext cx="3529732" cy="152948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without 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a strongly correlated 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parameter, </a:t>
                </a:r>
                <a:r>
                  <a:rPr lang="en-US" sz="2400" b="1" kern="1000" spc="30" dirty="0" err="1" smtClean="0">
                    <a:latin typeface="+mn-lt"/>
                    <a:cs typeface="Franklin Gothic Book"/>
                  </a:rPr>
                  <a:t>dffbVIHT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529732" cy="1529482"/>
              </a:xfrm>
              <a:prstGeom prst="rect">
                <a:avLst/>
              </a:prstGeom>
              <a:blipFill rotWithShape="1">
                <a:blip r:embed="rId16"/>
                <a:stretch>
                  <a:fillRect l="-5181" t="-7570" b="-1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40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720" b="-2448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372202" y="3286765"/>
            <a:ext cx="2160810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372202" y="4149174"/>
            <a:ext cx="2160809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372201" y="4994222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372200" y="5805358"/>
            <a:ext cx="2137095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713620" y="1820367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5292080" y="1820367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557338"/>
            <a:ext cx="3672408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5" y="1557338"/>
            <a:ext cx="2952899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Methods tend</a:t>
            </a:r>
            <a:r>
              <a:rPr lang="en-US" sz="2000" kern="1000" spc="30" dirty="0">
                <a:latin typeface="+mn-lt"/>
                <a:cs typeface="Franklin Gothic Book"/>
              </a:rPr>
              <a:t> </a:t>
            </a:r>
            <a:r>
              <a:rPr lang="en-US" sz="2000" kern="1000" spc="30" dirty="0" smtClean="0">
                <a:latin typeface="+mn-lt"/>
                <a:cs typeface="Franklin Gothic Book"/>
              </a:rPr>
              <a:t>to be 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expensive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(require 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3411</Words>
  <Application>Microsoft Office PowerPoint</Application>
  <PresentationFormat>On-screen Show (4:3)</PresentationFormat>
  <Paragraphs>666</Paragraphs>
  <Slides>49</Slides>
  <Notes>27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Framework: Outline</vt:lpstr>
      <vt:lpstr>PowerPoint Presentation</vt:lpstr>
      <vt:lpstr>PowerPoint Presentation</vt:lpstr>
      <vt:lpstr>The training sample size is the main factor for the metamodel performance</vt:lpstr>
      <vt:lpstr>PowerPoint Presentation</vt:lpstr>
      <vt:lpstr>Statistical Framework: Outline</vt:lpstr>
      <vt:lpstr>Bayesian Calibration, Inverse Quantification: Uncertain (Inputs + Data) ⇒ Uncertain Inputs Updated </vt:lpstr>
      <vt:lpstr>Two Aspects of Bayesian Calibration: Formulation and Computation</vt:lpstr>
      <vt:lpstr>Formulation of Bayesian Calibration</vt:lpstr>
      <vt:lpstr>Computation of Bayesian Calibration</vt:lpstr>
      <vt:lpstr>Visualizing Multi-dimensional Posterior: How to read a corner plot?</vt:lpstr>
      <vt:lpstr>Visualizing Multi-dimensional Posterior: How to read a corner plot?</vt:lpstr>
      <vt:lpstr>Results: Considering multiple types of data helps constrain the parameters uncertainty</vt:lpstr>
      <vt:lpstr>Results: Considering multiple types of data helps constrain the parameters uncertainty</vt:lpstr>
      <vt:lpstr>Results: Considering multiple types of data helps constrain the parameters uncertainty</vt:lpstr>
      <vt:lpstr>Results: Posterior Samples are Correlated (i.e., a set of “collectively-fitted” values)</vt:lpstr>
      <vt:lpstr>Results: Posterior without Model Bias Term Some nominal parameter are outside 95% CIs*</vt:lpstr>
      <vt:lpstr>Results: Calibration without Model Bias Term Uncertainty propagation on FEBA Test No. 216</vt:lpstr>
      <vt:lpstr>Statistical Framework: Outline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Future Work</vt:lpstr>
      <vt:lpstr>Future Work</vt:lpstr>
      <vt:lpstr>Wir schaffen Wissen – heute für morgen</vt:lpstr>
      <vt:lpstr>Uncertainty in  Physical Model Parameters</vt:lpstr>
      <vt:lpstr>Main Results: Considering multiple types of data helps constrain the parameters uncertainty</vt:lpstr>
      <vt:lpstr>Main Results: Considering multiple types of data helps constrain the parameters uncertainty</vt:lpstr>
      <vt:lpstr>Main Results: Calibration excluding strongly correlated parameter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432</cp:revision>
  <cp:lastPrinted>2015-07-23T13:50:07Z</cp:lastPrinted>
  <dcterms:created xsi:type="dcterms:W3CDTF">2016-07-01T16:12:42Z</dcterms:created>
  <dcterms:modified xsi:type="dcterms:W3CDTF">2018-01-14T12:44:50Z</dcterms:modified>
</cp:coreProperties>
</file>